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83" r:id="rId4"/>
    <p:sldId id="260" r:id="rId5"/>
    <p:sldId id="263" r:id="rId6"/>
    <p:sldId id="274" r:id="rId7"/>
    <p:sldId id="275" r:id="rId8"/>
    <p:sldId id="273" r:id="rId9"/>
    <p:sldId id="272" r:id="rId10"/>
    <p:sldId id="282" r:id="rId11"/>
    <p:sldId id="261" r:id="rId12"/>
    <p:sldId id="262" r:id="rId13"/>
    <p:sldId id="265" r:id="rId14"/>
    <p:sldId id="267" r:id="rId15"/>
    <p:sldId id="264" r:id="rId16"/>
    <p:sldId id="269" r:id="rId17"/>
    <p:sldId id="266" r:id="rId18"/>
    <p:sldId id="270" r:id="rId19"/>
    <p:sldId id="271" r:id="rId20"/>
    <p:sldId id="268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133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75F00-4E65-4657-A2A9-206548969577}" type="datetimeFigureOut">
              <a:rPr lang="pt-PT" smtClean="0"/>
              <a:pPr/>
              <a:t>13/11/2015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F711D-067D-43E5-AE54-7589D7C6ED9E}" type="slidenum">
              <a:rPr lang="pt-PT" smtClean="0"/>
              <a:pPr/>
              <a:t>‹#›</a:t>
            </a:fld>
            <a:endParaRPr lang="pt-PT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75F00-4E65-4657-A2A9-206548969577}" type="datetimeFigureOut">
              <a:rPr lang="pt-PT" smtClean="0"/>
              <a:pPr/>
              <a:t>13/11/2015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F711D-067D-43E5-AE54-7589D7C6ED9E}" type="slidenum">
              <a:rPr lang="pt-PT" smtClean="0"/>
              <a:pPr/>
              <a:t>‹#›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75F00-4E65-4657-A2A9-206548969577}" type="datetimeFigureOut">
              <a:rPr lang="pt-PT" smtClean="0"/>
              <a:pPr/>
              <a:t>13/11/2015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F711D-067D-43E5-AE54-7589D7C6ED9E}" type="slidenum">
              <a:rPr lang="pt-PT" smtClean="0"/>
              <a:pPr/>
              <a:t>‹#›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75F00-4E65-4657-A2A9-206548969577}" type="datetimeFigureOut">
              <a:rPr lang="pt-PT" smtClean="0"/>
              <a:pPr/>
              <a:t>13/11/2015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F711D-067D-43E5-AE54-7589D7C6ED9E}" type="slidenum">
              <a:rPr lang="pt-PT" smtClean="0"/>
              <a:pPr/>
              <a:t>‹#›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75F00-4E65-4657-A2A9-206548969577}" type="datetimeFigureOut">
              <a:rPr lang="pt-PT" smtClean="0"/>
              <a:pPr/>
              <a:t>13/11/2015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F711D-067D-43E5-AE54-7589D7C6ED9E}" type="slidenum">
              <a:rPr lang="pt-PT" smtClean="0"/>
              <a:pPr/>
              <a:t>‹#›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75F00-4E65-4657-A2A9-206548969577}" type="datetimeFigureOut">
              <a:rPr lang="pt-PT" smtClean="0"/>
              <a:pPr/>
              <a:t>13/11/2015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F711D-067D-43E5-AE54-7589D7C6ED9E}" type="slidenum">
              <a:rPr lang="pt-PT" smtClean="0"/>
              <a:pPr/>
              <a:t>‹#›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75F00-4E65-4657-A2A9-206548969577}" type="datetimeFigureOut">
              <a:rPr lang="pt-PT" smtClean="0"/>
              <a:pPr/>
              <a:t>13/11/2015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F711D-067D-43E5-AE54-7589D7C6ED9E}" type="slidenum">
              <a:rPr lang="pt-PT" smtClean="0"/>
              <a:pPr/>
              <a:t>‹#›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75F00-4E65-4657-A2A9-206548969577}" type="datetimeFigureOut">
              <a:rPr lang="pt-PT" smtClean="0"/>
              <a:pPr/>
              <a:t>13/11/2015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F711D-067D-43E5-AE54-7589D7C6ED9E}" type="slidenum">
              <a:rPr lang="pt-PT" smtClean="0"/>
              <a:pPr/>
              <a:t>‹#›</a:t>
            </a:fld>
            <a:endParaRPr lang="pt-PT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1F775F00-4E65-4657-A2A9-206548969577}" type="datetimeFigureOut">
              <a:rPr lang="pt-PT" smtClean="0"/>
              <a:pPr/>
              <a:t>13/11/2015</a:t>
            </a:fld>
            <a:endParaRPr lang="pt-PT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33F711D-067D-43E5-AE54-7589D7C6ED9E}" type="slidenum">
              <a:rPr lang="pt-PT" smtClean="0"/>
              <a:pPr/>
              <a:t>‹#›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75F00-4E65-4657-A2A9-206548969577}" type="datetimeFigureOut">
              <a:rPr lang="pt-PT" smtClean="0"/>
              <a:pPr/>
              <a:t>13/11/2015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F711D-067D-43E5-AE54-7589D7C6ED9E}" type="slidenum">
              <a:rPr lang="pt-PT" smtClean="0"/>
              <a:pPr/>
              <a:t>‹#›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75F00-4E65-4657-A2A9-206548969577}" type="datetimeFigureOut">
              <a:rPr lang="pt-PT" smtClean="0"/>
              <a:pPr/>
              <a:t>13/11/2015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F711D-067D-43E5-AE54-7589D7C6ED9E}" type="slidenum">
              <a:rPr lang="pt-PT" smtClean="0"/>
              <a:pPr/>
              <a:t>‹#›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F775F00-4E65-4657-A2A9-206548969577}" type="datetimeFigureOut">
              <a:rPr lang="pt-PT" smtClean="0"/>
              <a:pPr/>
              <a:t>13/11/2015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33F711D-067D-43E5-AE54-7589D7C6ED9E}" type="slidenum">
              <a:rPr lang="pt-PT" smtClean="0"/>
              <a:pPr/>
              <a:t>‹#›</a:t>
            </a:fld>
            <a:endParaRPr lang="pt-P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t-PT" b="1" dirty="0" smtClean="0"/>
              <a:t/>
            </a:r>
            <a:br>
              <a:rPr lang="pt-PT" b="1" dirty="0" smtClean="0"/>
            </a:br>
            <a:r>
              <a:rPr lang="pt-PT" b="1" dirty="0" smtClean="0"/>
              <a:t/>
            </a:r>
            <a:br>
              <a:rPr lang="pt-PT" b="1" dirty="0" smtClean="0"/>
            </a:br>
            <a:r>
              <a:rPr lang="pt-PT" b="1" dirty="0" smtClean="0"/>
              <a:t>Castelo e Fortaleza de Juromenha</a:t>
            </a:r>
            <a:br>
              <a:rPr lang="pt-PT" b="1" dirty="0" smtClean="0"/>
            </a:br>
            <a:endParaRPr lang="pt-PT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t-PT" sz="2000" dirty="0" smtClean="0"/>
              <a:t>Alandroal</a:t>
            </a:r>
            <a:br>
              <a:rPr lang="pt-PT" sz="2000" dirty="0" smtClean="0"/>
            </a:br>
            <a:r>
              <a:rPr lang="pt-PT" sz="2000" b="1" dirty="0" smtClean="0"/>
              <a:t>7 de novembro de 2015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00628" y="5929330"/>
            <a:ext cx="41433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200" b="1" dirty="0" smtClean="0"/>
              <a:t>		Fotografia Pedro Inácio</a:t>
            </a:r>
            <a:endParaRPr lang="pt-PT" sz="12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3077" name="Picture 5" descr="d:\pinacio\My Documents\REPORTAGENS\FOTOS\FIM DE SEMANA\JUROMENHA\DSC_11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2800" dirty="0"/>
              <a:t>Castelo e Fortaleza de Juromenha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118872" indent="0" algn="just">
              <a:lnSpc>
                <a:spcPct val="140000"/>
              </a:lnSpc>
              <a:buNone/>
            </a:pPr>
            <a:r>
              <a:rPr lang="en-GB" b="1" dirty="0"/>
              <a:t>CASTELO</a:t>
            </a:r>
          </a:p>
          <a:p>
            <a:endParaRPr lang="pt-PT" sz="3600" dirty="0" smtClean="0"/>
          </a:p>
          <a:p>
            <a:pPr marL="118872" indent="0">
              <a:buNone/>
            </a:pPr>
            <a:r>
              <a:rPr lang="pt-PT" sz="3600" dirty="0" smtClean="0"/>
              <a:t>A </a:t>
            </a:r>
            <a:r>
              <a:rPr lang="pt-PT" sz="3600" dirty="0"/>
              <a:t>povoação e o seu castelo foram conquistados desde 1167 pelas tropas do rei D. Afonso Henriques (1112-1185), auxiliado pelas forças do lendário Geraldo Sem Pavor. Como recompensa, o soberano nomeou este último como alcaide do castelo. Povoação e castelo retornariam às mãos dos muçulmanos, sob o comando do califa Almançor, em 1191, para serem definitivamente conquistadas por forças portuguesas, sob o comando de D. Paio Peres Correia, em 1242.</a:t>
            </a:r>
          </a:p>
          <a:p>
            <a:pPr algn="just">
              <a:lnSpc>
                <a:spcPct val="140000"/>
              </a:lnSpc>
            </a:pPr>
            <a:endParaRPr lang="pt-PT" dirty="0"/>
          </a:p>
          <a:p>
            <a:pPr marL="118872" indent="0" algn="just">
              <a:lnSpc>
                <a:spcPct val="140000"/>
              </a:lnSpc>
              <a:buNone/>
            </a:pPr>
            <a:r>
              <a:rPr lang="pt-PT" b="1" dirty="0"/>
              <a:t>FORTALEZA</a:t>
            </a:r>
          </a:p>
          <a:p>
            <a:pPr marL="118872" indent="0" algn="just">
              <a:lnSpc>
                <a:spcPct val="140000"/>
              </a:lnSpc>
              <a:buNone/>
            </a:pPr>
            <a:r>
              <a:rPr lang="pt-PT" dirty="0"/>
              <a:t>Fortificação do tipo misto, foi ampliada e reforçada durante a Guerra da Restauração, apresenta planta poligonal, composta por duas cinturas de muralhas, uma interna, onde se inscreve a antiga Torre de Menagem, e outra, externa, do tipo abaluartado no sistema de </a:t>
            </a:r>
            <a:r>
              <a:rPr lang="pt-PT" dirty="0" err="1"/>
              <a:t>Vauban</a:t>
            </a:r>
            <a:r>
              <a:rPr lang="pt-PT" dirty="0"/>
              <a:t>, onde se observa a presença dos diversos elementos deste tipo de fortificação: cortinas, revelins, fossos-secos, canhoneiras e outros.</a:t>
            </a:r>
          </a:p>
          <a:p>
            <a:pPr algn="just">
              <a:lnSpc>
                <a:spcPct val="140000"/>
              </a:lnSpc>
            </a:pPr>
            <a:endParaRPr lang="pt-PT" dirty="0" smtClean="0"/>
          </a:p>
          <a:p>
            <a:pPr marL="118872" indent="0" algn="just">
              <a:lnSpc>
                <a:spcPct val="140000"/>
              </a:lnSpc>
              <a:buNone/>
            </a:pPr>
            <a:r>
              <a:rPr lang="pt-PT" dirty="0" smtClean="0"/>
              <a:t>Ao </a:t>
            </a:r>
            <a:r>
              <a:rPr lang="pt-PT" dirty="0"/>
              <a:t>abrigo dos muros foram edificadas a Igreja Matriz e a Igreja da Misericórdia, bem como reedificado o antigo Paço do Concelho e cadeia. Uma cisterna de planta </a:t>
            </a:r>
            <a:r>
              <a:rPr lang="pt-PT" dirty="0" err="1"/>
              <a:t>rectangular</a:t>
            </a:r>
            <a:r>
              <a:rPr lang="pt-PT" dirty="0"/>
              <a:t>, abastecia a guarnição e os habitantes.</a:t>
            </a:r>
          </a:p>
          <a:p>
            <a:pPr algn="just">
              <a:lnSpc>
                <a:spcPct val="140000"/>
              </a:lnSpc>
            </a:pPr>
            <a:endParaRPr lang="en-GB" dirty="0"/>
          </a:p>
          <a:p>
            <a:pPr marL="118872" indent="0" algn="just">
              <a:lnSpc>
                <a:spcPct val="140000"/>
              </a:lnSpc>
              <a:buNone/>
            </a:pPr>
            <a:r>
              <a:rPr lang="pt-PT" dirty="0"/>
              <a:t>O conjunto da fortaleza encontra-se classificado como Imóvel de Interesse Público por Decreto publicado em 18 de Julho de 1957.</a:t>
            </a:r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150162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5123" name="Picture 3" descr="d:\pinacio\My Documents\REPORTAGENS\FOTOS\FIM DE SEMANA\JUROMENHA\DSC_117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8196" name="Picture 4" descr="d:\pinacio\My Documents\REPORTAGENS\FOTOS\FIM DE SEMANA\JUROMENHA\DSC_119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16387" name="Picture 3" descr="d:\pinacio\My Documents\REPORTAGENS\FOTOS\FIM DE SEMANA\JUROMENHA\DSC_118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30137" y="1773238"/>
            <a:ext cx="3074725" cy="4624387"/>
          </a:xfrm>
          <a:prstGeom prst="rect">
            <a:avLst/>
          </a:prstGeom>
          <a:noFill/>
        </p:spPr>
      </p:pic>
      <p:pic>
        <p:nvPicPr>
          <p:cNvPr id="12" name="Picture 5" descr="d:\pinacio\My Documents\REPORTAGENS\FOTOS\FIM DE SEMANA\JUROMENHA\DSC_003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9137" y="1773238"/>
            <a:ext cx="3074725" cy="46243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17410" name="Picture 2" descr="d:\pinacio\My Documents\REPORTAGENS\FOTOS\FIM DE SEMANA\JUROMENHA\DSC_12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11266" name="Picture 2" descr="d:\pinacio\My Documents\REPORTAGENS\FOTOS\FIM DE SEMANA\JUROMENHA\DSC_12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9219" name="Picture 3" descr="d:\pinacio\My Documents\REPORTAGENS\FOTOS\FIM DE SEMANA\JUROMENHA\DSC_119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26626" name="Picture 2" descr="d:\pinacio\My Documents\REPORTAGENS\FOTOS\FIM DE SEMANA\JUROMENHA\DSC_12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6147" name="Picture 3" descr="d:\pinacio\My Documents\REPORTAGENS\FOTOS\FIM DE SEMANA\JUROMENHA\DSC_116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7171" name="Picture 3" descr="d:\pinacio\My Documents\REPORTAGENS\FOTOS\FIM DE SEMANA\JUROMENHA\DSC_119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Content Placeholder 3" descr="d:\pinacio\My Documents\REPORTAGENS\FOTOS\FIM DE SEMANA\JUROMENHA\DSC_119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13314" name="Picture 2" descr="d:\pinacio\My Documents\REPORTAGENS\FOTOS\FIM DE SEMANA\JUROMENHA\DSC_12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10244" name="Picture 4" descr="d:\pinacio\My Documents\REPORTAGENS\FOTOS\FIM DE SEMANA\JUROMENHA\DSC_124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9137" y="1773238"/>
            <a:ext cx="3074725" cy="4624387"/>
          </a:xfrm>
          <a:prstGeom prst="rect">
            <a:avLst/>
          </a:prstGeom>
          <a:noFill/>
        </p:spPr>
      </p:pic>
      <p:pic>
        <p:nvPicPr>
          <p:cNvPr id="10247" name="Picture 7" descr="d:\pinacio\My Documents\REPORTAGENS\FOTOS\FIM DE SEMANA\JUROMENHA\DSC_124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30137" y="1773238"/>
            <a:ext cx="3074725" cy="46243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15362" name="Picture 2" descr="d:\pinacio\My Documents\REPORTAGENS\FOTOS\FIM DE SEMANA\JUROMENHA\DSC_12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12292" name="Picture 4" descr="d:\pinacio\My Documents\REPORTAGENS\FOTOS\FIM DE SEMANA\JUROMENHA\DSC_12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18434" name="Picture 2" descr="d:\pinacio\My Documents\REPORTAGENS\FOTOS\FIM DE SEMANA\JUROMENHA\DSC_123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19458" name="Picture 2" descr="d:\pinacio\My Documents\REPORTAGENS\FOTOS\FIM DE SEMANA\JUROMENHA\DSC_123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14338" name="Picture 2" descr="d:\pinacio\My Documents\REPORTAGENS\FOTOS\FIM DE SEMANA\JUROMENHA\DSC_12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20482" name="Picture 2" descr="d:\pinacio\My Documents\REPORTAGENS\FOTOS\FIM DE SEMANA\JUROMENHA\DSC_00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21506" name="Picture 2" descr="d:\pinacio\My Documents\REPORTAGENS\FOTOS\FIM DE SEMANA\JUROMENHA\DSC_000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9137" y="1773238"/>
            <a:ext cx="3074725" cy="4624387"/>
          </a:xfrm>
          <a:prstGeom prst="rect">
            <a:avLst/>
          </a:prstGeom>
          <a:noFill/>
        </p:spPr>
      </p:pic>
      <p:pic>
        <p:nvPicPr>
          <p:cNvPr id="21507" name="Picture 3" descr="d:\pinacio\My Documents\REPORTAGENS\FOTOS\FIM DE SEMANA\JUROMENHA\DSC_002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30137" y="1773238"/>
            <a:ext cx="3074725" cy="46243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22530" name="Picture 2" descr="d:\pinacio\My Documents\REPORTAGENS\FOTOS\FIM DE SEMANA\JUROMENHA\DSC_00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23554" name="Picture 2" descr="d:\pinacio\My Documents\REPORTAGENS\FOTOS\FIM DE SEMANA\JUROMENHA\DSC_00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24578" name="Picture 2" descr="d:\pinacio\My Documents\REPORTAGENS\FOTOS\FIM DE SEMANA\JUROMENHA\DSC_00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PT" dirty="0" smtClean="0"/>
              <a:t>FIM</a:t>
            </a:r>
            <a:endParaRPr lang="pt-PT" dirty="0"/>
          </a:p>
        </p:txBody>
      </p:sp>
      <p:pic>
        <p:nvPicPr>
          <p:cNvPr id="25602" name="Picture 2" descr="d:\pinacio\My Documents\REPORTAGENS\FOTOS\FIM DE SEMANA\JUROMENHA\DSC_003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3267" y="1774825"/>
            <a:ext cx="6957466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86</TotalTime>
  <Words>226</Words>
  <Application>Microsoft Office PowerPoint</Application>
  <PresentationFormat>On-screen Show (4:3)</PresentationFormat>
  <Paragraphs>15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Corbel</vt:lpstr>
      <vt:lpstr>Wingdings</vt:lpstr>
      <vt:lpstr>Wingdings 2</vt:lpstr>
      <vt:lpstr>Wingdings 3</vt:lpstr>
      <vt:lpstr>Module</vt:lpstr>
      <vt:lpstr>  Castelo e Fortaleza de Juromenha </vt:lpstr>
      <vt:lpstr>PowerPoint Presentation</vt:lpstr>
      <vt:lpstr>Castelo e Fortaleza de Juromenha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FIM</vt:lpstr>
    </vt:vector>
  </TitlesOfParts>
  <Company>Epal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Juromenha</dc:title>
  <dc:creator>pinacio</dc:creator>
  <cp:lastModifiedBy>Pedro José Oliveira Inácio</cp:lastModifiedBy>
  <cp:revision>12</cp:revision>
  <dcterms:created xsi:type="dcterms:W3CDTF">2015-11-13T09:12:30Z</dcterms:created>
  <dcterms:modified xsi:type="dcterms:W3CDTF">2015-11-13T11:33:32Z</dcterms:modified>
</cp:coreProperties>
</file>